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90" userDrawn="1">
          <p15:clr>
            <a:srgbClr val="A4A3A4"/>
          </p15:clr>
        </p15:guide>
        <p15:guide id="2" pos="137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99B"/>
    <a:srgbClr val="084C63"/>
    <a:srgbClr val="0384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0669" autoAdjust="0"/>
  </p:normalViewPr>
  <p:slideViewPr>
    <p:cSldViewPr snapToGrid="0">
      <p:cViewPr varScale="1">
        <p:scale>
          <a:sx n="25" d="100"/>
          <a:sy n="25" d="100"/>
        </p:scale>
        <p:origin x="28" y="652"/>
      </p:cViewPr>
      <p:guideLst>
        <p:guide orient="horz" pos="7690"/>
        <p:guide pos="137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68411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4278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15BFE5-32FC-43EE-B228-023E40A467C7}"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51184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15BFE5-32FC-43EE-B228-023E40A467C7}"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631122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15BFE5-32FC-43EE-B228-023E40A467C7}"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23906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15BFE5-32FC-43EE-B228-023E40A467C7}"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556206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5BFE5-32FC-43EE-B228-023E40A467C7}"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2553591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889625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1015BFE5-32FC-43EE-B228-023E40A467C7}"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388712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524832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15BFE5-32FC-43EE-B228-023E40A467C7}"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55AF50-7BCD-40EB-8061-BE4145ED46D9}" type="slidenum">
              <a:rPr lang="en-US" smtClean="0"/>
              <a:pPr/>
              <a:t>‹#›</a:t>
            </a:fld>
            <a:endParaRPr lang="en-US"/>
          </a:p>
        </p:txBody>
      </p:sp>
    </p:spTree>
    <p:extLst>
      <p:ext uri="{BB962C8B-B14F-4D97-AF65-F5344CB8AC3E}">
        <p14:creationId xmlns:p14="http://schemas.microsoft.com/office/powerpoint/2010/main" val="10684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1015BFE5-32FC-43EE-B228-023E40A467C7}" type="datetimeFigureOut">
              <a:rPr lang="en-US" smtClean="0"/>
              <a:pPr/>
              <a:t>9/2/2026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6155AF50-7BCD-40EB-8061-BE4145ED46D9}" type="slidenum">
              <a:rPr lang="en-US" smtClean="0"/>
              <a:pPr/>
              <a:t>‹#›</a:t>
            </a:fld>
            <a:endParaRPr lang="en-US"/>
          </a:p>
        </p:txBody>
      </p:sp>
    </p:spTree>
    <p:extLst>
      <p:ext uri="{BB962C8B-B14F-4D97-AF65-F5344CB8AC3E}">
        <p14:creationId xmlns:p14="http://schemas.microsoft.com/office/powerpoint/2010/main" val="1074951276"/>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Box 1059"/>
          <p:cNvSpPr txBox="1">
            <a:spLocks noChangeArrowheads="1"/>
          </p:cNvSpPr>
          <p:nvPr/>
        </p:nvSpPr>
        <p:spPr bwMode="auto">
          <a:xfrm>
            <a:off x="5790919" y="3118129"/>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This Scientific Poster Template Is Provided By </a:t>
            </a:r>
            <a:r>
              <a:rPr lang="en-US" sz="6000" b="1" dirty="0" err="1">
                <a:solidFill>
                  <a:schemeClr val="tx1"/>
                </a:solidFill>
                <a:latin typeface="Times New Roman" panose="02020603050405020304" pitchFamily="18" charset="0"/>
                <a:cs typeface="Times New Roman" panose="02020603050405020304" pitchFamily="18" charset="0"/>
              </a:rPr>
              <a:t>Hamayesh</a:t>
            </a:r>
            <a:r>
              <a:rPr lang="en-US" sz="6000" b="1" dirty="0">
                <a:solidFill>
                  <a:schemeClr val="tx1"/>
                </a:solidFill>
                <a:latin typeface="Times New Roman" panose="02020603050405020304" pitchFamily="18" charset="0"/>
                <a:cs typeface="Times New Roman" panose="02020603050405020304" pitchFamily="18" charset="0"/>
              </a:rPr>
              <a:t>+ </a:t>
            </a:r>
          </a:p>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A Title And Add Logos To Your Poster</a:t>
            </a:r>
          </a:p>
        </p:txBody>
      </p:sp>
      <p:sp>
        <p:nvSpPr>
          <p:cNvPr id="9" name="AutoShape 4"/>
          <p:cNvSpPr>
            <a:spLocks noChangeArrowheads="1"/>
          </p:cNvSpPr>
          <p:nvPr/>
        </p:nvSpPr>
        <p:spPr bwMode="auto">
          <a:xfrm>
            <a:off x="37031081" y="5137157"/>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Code:ISRC2024- </a:t>
            </a:r>
            <a:endParaRPr lang="fa-IR" sz="4800" dirty="0">
              <a:solidFill>
                <a:schemeClr val="tx1"/>
              </a:solidFill>
              <a:cs typeface="B Nazanin" panose="00000400000000000000" pitchFamily="2" charset="-78"/>
            </a:endParaRPr>
          </a:p>
        </p:txBody>
      </p:sp>
      <p:sp>
        <p:nvSpPr>
          <p:cNvPr id="10" name="Rounded Rectangle 9"/>
          <p:cNvSpPr/>
          <p:nvPr/>
        </p:nvSpPr>
        <p:spPr>
          <a:xfrm>
            <a:off x="1068340" y="4412805"/>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2" name="Text Placeholder 5">
            <a:extLst>
              <a:ext uri="{FF2B5EF4-FFF2-40B4-BE49-F238E27FC236}">
                <a16:creationId xmlns:a16="http://schemas.microsoft.com/office/drawing/2014/main" id="{E8EA72C5-B010-5AA4-2A45-231ADF216CE9}"/>
              </a:ext>
            </a:extLst>
          </p:cNvPr>
          <p:cNvSpPr txBox="1"/>
          <p:nvPr/>
        </p:nvSpPr>
        <p:spPr>
          <a:xfrm>
            <a:off x="3020716" y="5692176"/>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First Author (1), Second Author, Third Author</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20" name="Rectangle 10">
            <a:extLst>
              <a:ext uri="{FF2B5EF4-FFF2-40B4-BE49-F238E27FC236}">
                <a16:creationId xmlns:a16="http://schemas.microsoft.com/office/drawing/2014/main" id="{ED7E4164-4100-EDE6-F53F-A7776241A8C9}"/>
              </a:ext>
            </a:extLst>
          </p:cNvPr>
          <p:cNvSpPr>
            <a:spLocks noChangeArrowheads="1"/>
          </p:cNvSpPr>
          <p:nvPr/>
        </p:nvSpPr>
        <p:spPr bwMode="auto">
          <a:xfrm>
            <a:off x="402868" y="8670282"/>
            <a:ext cx="9601200" cy="873301"/>
          </a:xfrm>
          <a:prstGeom prst="rect">
            <a:avLst/>
          </a:prstGeom>
          <a:solidFill>
            <a:srgbClr val="24199B"/>
          </a:solidFill>
          <a:ln w="12700">
            <a:solidFill>
              <a:srgbClr val="24199B"/>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a:t>
            </a:r>
          </a:p>
        </p:txBody>
      </p:sp>
      <p:sp>
        <p:nvSpPr>
          <p:cNvPr id="21" name="Rectangle 10">
            <a:extLst>
              <a:ext uri="{FF2B5EF4-FFF2-40B4-BE49-F238E27FC236}">
                <a16:creationId xmlns:a16="http://schemas.microsoft.com/office/drawing/2014/main" id="{819B959F-1937-4B1C-B6E7-B7349C3FEA83}"/>
              </a:ext>
            </a:extLst>
          </p:cNvPr>
          <p:cNvSpPr>
            <a:spLocks noChangeArrowheads="1"/>
          </p:cNvSpPr>
          <p:nvPr/>
        </p:nvSpPr>
        <p:spPr bwMode="auto">
          <a:xfrm>
            <a:off x="11221983" y="8752283"/>
            <a:ext cx="10541054" cy="873301"/>
          </a:xfrm>
          <a:prstGeom prst="rect">
            <a:avLst/>
          </a:prstGeom>
          <a:solidFill>
            <a:srgbClr val="24199B"/>
          </a:solidFill>
          <a:ln w="12700">
            <a:solidFill>
              <a:srgbClr val="24199B"/>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a:t>
            </a:r>
          </a:p>
        </p:txBody>
      </p:sp>
      <p:sp>
        <p:nvSpPr>
          <p:cNvPr id="22" name="Rectangle 10">
            <a:extLst>
              <a:ext uri="{FF2B5EF4-FFF2-40B4-BE49-F238E27FC236}">
                <a16:creationId xmlns:a16="http://schemas.microsoft.com/office/drawing/2014/main" id="{FEDAA01E-51C1-FD96-CDCB-A2CA03675649}"/>
              </a:ext>
            </a:extLst>
          </p:cNvPr>
          <p:cNvSpPr>
            <a:spLocks noChangeArrowheads="1"/>
          </p:cNvSpPr>
          <p:nvPr/>
        </p:nvSpPr>
        <p:spPr bwMode="auto">
          <a:xfrm>
            <a:off x="22727376" y="8688019"/>
            <a:ext cx="9601200" cy="873301"/>
          </a:xfrm>
          <a:prstGeom prst="rect">
            <a:avLst/>
          </a:prstGeom>
          <a:solidFill>
            <a:srgbClr val="24199B"/>
          </a:solidFill>
          <a:ln w="12700">
            <a:solidFill>
              <a:srgbClr val="24199B"/>
            </a:solidFill>
            <a:miter lim="800000"/>
          </a:ln>
        </p:spPr>
        <p:txBody>
          <a:bodyPr wrap="none" lIns="137126" tIns="73152" rIns="137126" bIns="68563" anchor="ctr" anchorCtr="0"/>
          <a:lstStyle>
            <a:defPPr>
              <a:defRPr kern="1200"/>
            </a:defPPr>
          </a:lstStyle>
          <a:p>
            <a:pPr algn="ctr" defTabSz="4702588">
              <a:defRPr/>
            </a:pPr>
            <a:r>
              <a:rPr lang="en-US" sz="3600" b="1">
                <a:solidFill>
                  <a:schemeClr val="bg1"/>
                </a:solidFill>
                <a:latin typeface="Libre Baskerville" panose="02000000000000000000" pitchFamily="2" charset="0"/>
              </a:rPr>
              <a:t>Results</a:t>
            </a:r>
          </a:p>
        </p:txBody>
      </p:sp>
      <p:sp>
        <p:nvSpPr>
          <p:cNvPr id="26" name="Rectangle 10">
            <a:extLst>
              <a:ext uri="{FF2B5EF4-FFF2-40B4-BE49-F238E27FC236}">
                <a16:creationId xmlns:a16="http://schemas.microsoft.com/office/drawing/2014/main" id="{44B61AF4-BF97-3031-5BE2-6ACCB16412B6}"/>
              </a:ext>
            </a:extLst>
          </p:cNvPr>
          <p:cNvSpPr>
            <a:spLocks noChangeArrowheads="1"/>
          </p:cNvSpPr>
          <p:nvPr/>
        </p:nvSpPr>
        <p:spPr bwMode="auto">
          <a:xfrm>
            <a:off x="33148724" y="8688018"/>
            <a:ext cx="9601200" cy="873301"/>
          </a:xfrm>
          <a:prstGeom prst="rect">
            <a:avLst/>
          </a:prstGeom>
          <a:solidFill>
            <a:srgbClr val="24199B"/>
          </a:solidFill>
          <a:ln w="12700">
            <a:solidFill>
              <a:srgbClr val="24199B"/>
            </a:solidFill>
            <a:miter lim="800000"/>
          </a:ln>
        </p:spPr>
        <p:txBody>
          <a:bodyPr wrap="none" lIns="137126" tIns="73152" rIns="137126" bIns="68563" anchor="ctr" anchorCtr="0"/>
          <a:lstStyle>
            <a:defPPr>
              <a:defRPr kern="1200"/>
            </a:defPPr>
          </a:lstStyle>
          <a:p>
            <a:pPr algn="ctr" defTabSz="4702588">
              <a:defRPr/>
            </a:pPr>
            <a:r>
              <a:rPr lang="en-US" sz="3600" b="1">
                <a:solidFill>
                  <a:schemeClr val="bg1"/>
                </a:solidFill>
                <a:latin typeface="Libre Baskerville" panose="02000000000000000000" pitchFamily="2" charset="0"/>
              </a:rPr>
              <a:t>Conclusion</a:t>
            </a:r>
          </a:p>
        </p:txBody>
      </p:sp>
      <p:sp>
        <p:nvSpPr>
          <p:cNvPr id="27" name="TextBox 26">
            <a:extLst>
              <a:ext uri="{FF2B5EF4-FFF2-40B4-BE49-F238E27FC236}">
                <a16:creationId xmlns:a16="http://schemas.microsoft.com/office/drawing/2014/main" id="{1450363F-9219-0B00-0A63-B3956FA7AEEE}"/>
              </a:ext>
            </a:extLst>
          </p:cNvPr>
          <p:cNvSpPr txBox="1"/>
          <p:nvPr/>
        </p:nvSpPr>
        <p:spPr>
          <a:xfrm>
            <a:off x="402868" y="10044445"/>
            <a:ext cx="9601200" cy="4524315"/>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This section gives an overview of the research. Start with the background: What are you studying and why? What is the importance of the research to the field or specific industry and what can it contribute to the existing literature? Be mindful of the space of the poster. Include the important information, but be as straightforward as possible. Add your information, graph and image to this section.</a:t>
            </a:r>
          </a:p>
          <a:p>
            <a:pPr algn="just"/>
            <a:endParaRPr lang="en-US" sz="3200" dirty="0">
              <a:solidFill>
                <a:srgbClr val="000001"/>
              </a:solidFill>
              <a:latin typeface="Times New Roman"/>
              <a:ea typeface="Times New Roman"/>
              <a:cs typeface="Times New Roman"/>
              <a:sym typeface="Times New Roman"/>
            </a:endParaRPr>
          </a:p>
        </p:txBody>
      </p:sp>
      <p:sp>
        <p:nvSpPr>
          <p:cNvPr id="28" name="TextBox 27">
            <a:extLst>
              <a:ext uri="{FF2B5EF4-FFF2-40B4-BE49-F238E27FC236}">
                <a16:creationId xmlns:a16="http://schemas.microsoft.com/office/drawing/2014/main" id="{FB1FB7FF-D8C3-934F-9057-23A24D6927A9}"/>
              </a:ext>
            </a:extLst>
          </p:cNvPr>
          <p:cNvSpPr txBox="1"/>
          <p:nvPr/>
        </p:nvSpPr>
        <p:spPr>
          <a:xfrm>
            <a:off x="417471" y="14578192"/>
            <a:ext cx="9857035" cy="584775"/>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a:t>
            </a:r>
          </a:p>
        </p:txBody>
      </p:sp>
      <p:sp>
        <p:nvSpPr>
          <p:cNvPr id="29" name="Text Box 6">
            <a:extLst>
              <a:ext uri="{FF2B5EF4-FFF2-40B4-BE49-F238E27FC236}">
                <a16:creationId xmlns:a16="http://schemas.microsoft.com/office/drawing/2014/main" id="{3EADC73A-AEEC-6158-104B-266613C019E3}"/>
              </a:ext>
            </a:extLst>
          </p:cNvPr>
          <p:cNvSpPr txBox="1">
            <a:spLocks noChangeArrowheads="1"/>
          </p:cNvSpPr>
          <p:nvPr/>
        </p:nvSpPr>
        <p:spPr bwMode="auto">
          <a:xfrm>
            <a:off x="11250316" y="10084001"/>
            <a:ext cx="10058400"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Describe how you've conducted your research. What is the strategy of the team? What methods and materials were used? Were there any special technology applied? </a:t>
            </a:r>
            <a:r>
              <a:rPr lang="en-US" sz="3200" dirty="0">
                <a:solidFill>
                  <a:srgbClr val="000001"/>
                </a:solidFill>
                <a:latin typeface="Times New Roman"/>
                <a:cs typeface="Times New Roman"/>
              </a:rPr>
              <a:t>Add your information, graphs and images to this section.</a:t>
            </a:r>
          </a:p>
        </p:txBody>
      </p:sp>
      <p:sp>
        <p:nvSpPr>
          <p:cNvPr id="30" name="TextBox 29">
            <a:extLst>
              <a:ext uri="{FF2B5EF4-FFF2-40B4-BE49-F238E27FC236}">
                <a16:creationId xmlns:a16="http://schemas.microsoft.com/office/drawing/2014/main" id="{F0E5A441-0A5D-DDFC-36DB-186F4E9DDC3A}"/>
              </a:ext>
            </a:extLst>
          </p:cNvPr>
          <p:cNvSpPr txBox="1"/>
          <p:nvPr/>
        </p:nvSpPr>
        <p:spPr>
          <a:xfrm>
            <a:off x="22727376" y="10222116"/>
            <a:ext cx="9857035" cy="3046988"/>
          </a:xfrm>
          <a:prstGeom prst="rect">
            <a:avLst/>
          </a:prstGeom>
          <a:noFill/>
        </p:spPr>
        <p:txBody>
          <a:bodyPr wrap="square" rtlCol="0">
            <a:spAutoFit/>
          </a:bodyPr>
          <a:lstStyle>
            <a:defPPr>
              <a:defRPr kern="1200"/>
            </a:defPPr>
          </a:lstStyle>
          <a:p>
            <a:r>
              <a:rPr lang="en-US" sz="32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Use bullets to </a:t>
            </a:r>
            <a:r>
              <a:rPr lang="en-US" sz="3200" dirty="0" err="1">
                <a:solidFill>
                  <a:srgbClr val="000001"/>
                </a:solidFill>
                <a:latin typeface="Times New Roman"/>
                <a:ea typeface="Times New Roman"/>
                <a:cs typeface="Times New Roman"/>
                <a:sym typeface="Times New Roman"/>
              </a:rPr>
              <a:t>emphasise</a:t>
            </a:r>
            <a:r>
              <a:rPr lang="en-US" sz="3200" dirty="0">
                <a:solidFill>
                  <a:srgbClr val="000001"/>
                </a:solidFill>
                <a:latin typeface="Times New Roman"/>
                <a:ea typeface="Times New Roman"/>
                <a:cs typeface="Times New Roman"/>
                <a:sym typeface="Times New Roman"/>
              </a:rPr>
              <a:t> points. Include key graphs, tables, images, ... that show a visual analysis of the data. </a:t>
            </a:r>
            <a:r>
              <a:rPr lang="en-US" sz="3200" dirty="0">
                <a:solidFill>
                  <a:srgbClr val="000001"/>
                </a:solidFill>
                <a:latin typeface="Times New Roman"/>
                <a:cs typeface="Times New Roman"/>
              </a:rPr>
              <a:t>Add your information, graphs and images to this section.</a:t>
            </a:r>
          </a:p>
        </p:txBody>
      </p:sp>
      <p:sp>
        <p:nvSpPr>
          <p:cNvPr id="31" name="TextBox 30">
            <a:extLst>
              <a:ext uri="{FF2B5EF4-FFF2-40B4-BE49-F238E27FC236}">
                <a16:creationId xmlns:a16="http://schemas.microsoft.com/office/drawing/2014/main" id="{6D0334C7-043E-9150-55B9-B3E5AA6F15A9}"/>
              </a:ext>
            </a:extLst>
          </p:cNvPr>
          <p:cNvSpPr txBox="1"/>
          <p:nvPr/>
        </p:nvSpPr>
        <p:spPr>
          <a:xfrm>
            <a:off x="33195379" y="10367348"/>
            <a:ext cx="9554545" cy="206210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Present two to three key findings. You can also add a brief explanation or narrative to these. </a:t>
            </a:r>
          </a:p>
          <a:p>
            <a:pPr algn="just"/>
            <a:r>
              <a:rPr lang="en-US" sz="3200" dirty="0">
                <a:solidFill>
                  <a:srgbClr val="000001"/>
                </a:solidFill>
                <a:latin typeface="Times New Roman"/>
                <a:ea typeface="Times New Roman"/>
                <a:cs typeface="Times New Roman"/>
                <a:sym typeface="Times New Roman"/>
              </a:rPr>
              <a:t>These findings can be actionable items that can lead to implementation, or further study.</a:t>
            </a:r>
          </a:p>
        </p:txBody>
      </p:sp>
      <p:sp>
        <p:nvSpPr>
          <p:cNvPr id="52" name="Text Box 6">
            <a:extLst>
              <a:ext uri="{FF2B5EF4-FFF2-40B4-BE49-F238E27FC236}">
                <a16:creationId xmlns:a16="http://schemas.microsoft.com/office/drawing/2014/main" id="{86181EC0-B230-86FE-6202-7F87BF825DB1}"/>
              </a:ext>
            </a:extLst>
          </p:cNvPr>
          <p:cNvSpPr txBox="1">
            <a:spLocks noChangeArrowheads="1"/>
          </p:cNvSpPr>
          <p:nvPr/>
        </p:nvSpPr>
        <p:spPr bwMode="auto">
          <a:xfrm>
            <a:off x="11720911" y="20001464"/>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defRPr/>
            </a:pPr>
            <a:r>
              <a:rPr lang="en-US" sz="3200" b="1" dirty="0">
                <a:solidFill>
                  <a:srgbClr val="C00000"/>
                </a:solidFill>
                <a:latin typeface="Times New Roman" panose="02020603050405020304" pitchFamily="18" charset="0"/>
                <a:cs typeface="Times New Roman" panose="02020603050405020304" pitchFamily="18" charset="0"/>
              </a:rPr>
              <a:t>Some help:</a:t>
            </a:r>
          </a:p>
          <a:p>
            <a:pPr marL="685800" indent="-685800" algn="justLow">
              <a:buFont typeface="Arial" panose="020B0604020202020204" pitchFamily="34" charset="0"/>
              <a:buChar char="•"/>
              <a:defRPr/>
            </a:pPr>
            <a:r>
              <a:rPr lang="en-US" sz="3200" b="1" dirty="0">
                <a:latin typeface="Times New Roman" panose="02020603050405020304" pitchFamily="18" charset="0"/>
                <a:cs typeface="Times New Roman" panose="02020603050405020304" pitchFamily="18" charset="0"/>
              </a:rPr>
              <a:t>Minimum text size: </a:t>
            </a:r>
            <a:r>
              <a:rPr lang="en-US" sz="3200" dirty="0">
                <a:latin typeface="Times New Roman" panose="02020603050405020304" pitchFamily="18" charset="0"/>
                <a:cs typeface="Times New Roman" panose="02020603050405020304" pitchFamily="18" charset="0"/>
              </a:rPr>
              <a:t>32</a:t>
            </a:r>
          </a:p>
          <a:p>
            <a:pPr marL="685800" indent="-685800" algn="justLow">
              <a:buFont typeface="Arial" panose="020B0604020202020204" pitchFamily="34" charset="0"/>
              <a:buChar char="•"/>
              <a:defRPr/>
            </a:pPr>
            <a:r>
              <a:rPr lang="en-US" sz="3200" b="1" dirty="0">
                <a:latin typeface="Times New Roman" panose="02020603050405020304" pitchFamily="18" charset="0"/>
                <a:cs typeface="Times New Roman" panose="02020603050405020304" pitchFamily="18" charset="0"/>
              </a:rPr>
              <a:t>Best font size: </a:t>
            </a:r>
            <a:r>
              <a:rPr lang="en-US" sz="3200" dirty="0">
                <a:latin typeface="Times New Roman" panose="02020603050405020304" pitchFamily="18" charset="0"/>
                <a:cs typeface="Times New Roman" panose="02020603050405020304" pitchFamily="18" charset="0"/>
              </a:rPr>
              <a:t>more than 36</a:t>
            </a:r>
          </a:p>
          <a:p>
            <a:pPr marL="685800" indent="-685800" algn="justLow">
              <a:buFont typeface="Arial" panose="020B0604020202020204" pitchFamily="34" charset="0"/>
              <a:buChar char="•"/>
              <a:defRPr/>
            </a:pPr>
            <a:r>
              <a:rPr lang="en-US" sz="3200" dirty="0">
                <a:solidFill>
                  <a:srgbClr val="00B050"/>
                </a:solidFill>
                <a:latin typeface="Times New Roman" panose="02020603050405020304" pitchFamily="18" charset="0"/>
                <a:cs typeface="Times New Roman" panose="02020603050405020304" pitchFamily="18" charset="0"/>
              </a:rPr>
              <a:t>If you want your poster to be more professional,</a:t>
            </a:r>
          </a:p>
          <a:p>
            <a:pPr algn="justLow">
              <a:defRPr/>
            </a:pPr>
            <a:r>
              <a:rPr lang="en-US" sz="3200" dirty="0">
                <a:solidFill>
                  <a:srgbClr val="00B050"/>
                </a:solidFill>
                <a:latin typeface="Times New Roman" panose="02020603050405020304" pitchFamily="18" charset="0"/>
                <a:cs typeface="Times New Roman" panose="02020603050405020304" pitchFamily="18" charset="0"/>
              </a:rPr>
              <a:t>use less text and more images, graphs and colors in</a:t>
            </a:r>
          </a:p>
          <a:p>
            <a:pPr algn="justLow">
              <a:defRPr/>
            </a:pPr>
            <a:r>
              <a:rPr lang="en-US" sz="3200" dirty="0">
                <a:solidFill>
                  <a:srgbClr val="00B050"/>
                </a:solidFill>
                <a:latin typeface="Times New Roman" panose="02020603050405020304" pitchFamily="18" charset="0"/>
                <a:cs typeface="Times New Roman" panose="02020603050405020304" pitchFamily="18" charset="0"/>
              </a:rPr>
              <a:t>each part of your poster. It is your CREATIVITY!</a:t>
            </a:r>
          </a:p>
        </p:txBody>
      </p:sp>
      <p:pic>
        <p:nvPicPr>
          <p:cNvPr id="53" name="Picture 17">
            <a:extLst>
              <a:ext uri="{FF2B5EF4-FFF2-40B4-BE49-F238E27FC236}">
                <a16:creationId xmlns:a16="http://schemas.microsoft.com/office/drawing/2014/main" id="{E8BF27EF-7E6B-5603-D36C-A26A50D0A1DA}"/>
              </a:ext>
            </a:extLst>
          </p:cNvPr>
          <p:cNvPicPr>
            <a:picLocks noChangeAspect="1"/>
          </p:cNvPicPr>
          <p:nvPr/>
        </p:nvPicPr>
        <p:blipFill>
          <a:blip r:embed="rId3"/>
          <a:stretch>
            <a:fillRect/>
          </a:stretch>
        </p:blipFill>
        <p:spPr>
          <a:xfrm>
            <a:off x="38698795" y="13691432"/>
            <a:ext cx="4051129" cy="4003028"/>
          </a:xfrm>
          <a:prstGeom prst="rect">
            <a:avLst/>
          </a:prstGeom>
        </p:spPr>
      </p:pic>
      <p:pic>
        <p:nvPicPr>
          <p:cNvPr id="54" name="Picture 19">
            <a:extLst>
              <a:ext uri="{FF2B5EF4-FFF2-40B4-BE49-F238E27FC236}">
                <a16:creationId xmlns:a16="http://schemas.microsoft.com/office/drawing/2014/main" id="{6B3F246B-3A21-1DF5-5B67-EE62F74CFCD9}"/>
              </a:ext>
            </a:extLst>
          </p:cNvPr>
          <p:cNvPicPr>
            <a:picLocks noChangeAspect="1"/>
          </p:cNvPicPr>
          <p:nvPr/>
        </p:nvPicPr>
        <p:blipFill>
          <a:blip r:embed="rId4"/>
          <a:stretch>
            <a:fillRect/>
          </a:stretch>
        </p:blipFill>
        <p:spPr>
          <a:xfrm>
            <a:off x="16135834" y="13691432"/>
            <a:ext cx="5094120" cy="5094120"/>
          </a:xfrm>
          <a:prstGeom prst="rect">
            <a:avLst/>
          </a:prstGeom>
        </p:spPr>
      </p:pic>
      <p:sp>
        <p:nvSpPr>
          <p:cNvPr id="55" name="Freeform 20">
            <a:extLst>
              <a:ext uri="{FF2B5EF4-FFF2-40B4-BE49-F238E27FC236}">
                <a16:creationId xmlns:a16="http://schemas.microsoft.com/office/drawing/2014/main" id="{ACA2C5B4-17AF-ECE5-0152-A6104A609958}"/>
              </a:ext>
            </a:extLst>
          </p:cNvPr>
          <p:cNvSpPr/>
          <p:nvPr/>
        </p:nvSpPr>
        <p:spPr>
          <a:xfrm>
            <a:off x="11969105" y="12751661"/>
            <a:ext cx="3652244" cy="4237836"/>
          </a:xfrm>
          <a:custGeom>
            <a:avLst/>
            <a:gdLst/>
            <a:ahLst/>
            <a:cxnLst/>
            <a:rect l="l" t="t" r="r" b="b"/>
            <a:pathLst>
              <a:path w="3652244" h="4237836">
                <a:moveTo>
                  <a:pt x="0" y="0"/>
                </a:moveTo>
                <a:lnTo>
                  <a:pt x="3652244" y="0"/>
                </a:lnTo>
                <a:lnTo>
                  <a:pt x="3652244" y="4237836"/>
                </a:lnTo>
                <a:lnTo>
                  <a:pt x="0" y="42378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6" name="TextBox 33">
            <a:extLst>
              <a:ext uri="{FF2B5EF4-FFF2-40B4-BE49-F238E27FC236}">
                <a16:creationId xmlns:a16="http://schemas.microsoft.com/office/drawing/2014/main" id="{B4056920-8EE7-678C-0C18-45455248657A}"/>
              </a:ext>
            </a:extLst>
          </p:cNvPr>
          <p:cNvSpPr txBox="1"/>
          <p:nvPr/>
        </p:nvSpPr>
        <p:spPr>
          <a:xfrm>
            <a:off x="11487163" y="18003244"/>
            <a:ext cx="4125631" cy="1577355"/>
          </a:xfrm>
          <a:prstGeom prst="rect">
            <a:avLst/>
          </a:prstGeom>
        </p:spPr>
        <p:txBody>
          <a:bodyPr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p:txBody>
      </p:sp>
      <p:sp>
        <p:nvSpPr>
          <p:cNvPr id="57" name="TextBox 34">
            <a:extLst>
              <a:ext uri="{FF2B5EF4-FFF2-40B4-BE49-F238E27FC236}">
                <a16:creationId xmlns:a16="http://schemas.microsoft.com/office/drawing/2014/main" id="{0B45F032-58E2-5F1B-56B2-7DC7C2D37B80}"/>
              </a:ext>
            </a:extLst>
          </p:cNvPr>
          <p:cNvSpPr txBox="1"/>
          <p:nvPr/>
        </p:nvSpPr>
        <p:spPr>
          <a:xfrm>
            <a:off x="34477317" y="15980312"/>
            <a:ext cx="3278145" cy="1477328"/>
          </a:xfrm>
          <a:prstGeom prst="rect">
            <a:avLst/>
          </a:prstGeom>
        </p:spPr>
        <p:txBody>
          <a:bodyPr wrap="square" lIns="0" tIns="0" rIns="0" bIns="0" rtlCol="0" anchor="t">
            <a:spAutoFit/>
          </a:body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Use graphs to show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visualizsation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of your data's analysis.</a:t>
            </a:r>
          </a:p>
        </p:txBody>
      </p:sp>
      <p:sp>
        <p:nvSpPr>
          <p:cNvPr id="58" name="TextBox 37">
            <a:extLst>
              <a:ext uri="{FF2B5EF4-FFF2-40B4-BE49-F238E27FC236}">
                <a16:creationId xmlns:a16="http://schemas.microsoft.com/office/drawing/2014/main" id="{A2D2C8CE-E948-3E8D-0B63-FF5C979D1AE6}"/>
              </a:ext>
            </a:extLst>
          </p:cNvPr>
          <p:cNvSpPr txBox="1"/>
          <p:nvPr/>
        </p:nvSpPr>
        <p:spPr>
          <a:xfrm>
            <a:off x="33468027" y="19262800"/>
            <a:ext cx="9729118" cy="1477328"/>
          </a:xfrm>
          <a:prstGeom prst="rect">
            <a:avLst/>
          </a:prstGeom>
        </p:spPr>
        <p:txBody>
          <a:bodyPr wrap="square" lIns="0" tIns="0" rIns="0" bIns="0" rtlCol="0" anchor="t">
            <a:spAutoFit/>
          </a:bodyPr>
          <a:lstStyle/>
          <a:p>
            <a:pPr algn="l"/>
            <a:r>
              <a:rPr lang="en-US" sz="3200" b="1" dirty="0">
                <a:solidFill>
                  <a:srgbClr val="000001"/>
                </a:solidFill>
                <a:latin typeface="Times New Roman Bold"/>
                <a:ea typeface="Times New Roman Bold"/>
                <a:cs typeface="Times New Roman Bold"/>
                <a:sym typeface="Times New Roman Bold"/>
              </a:rPr>
              <a:t>References</a:t>
            </a:r>
          </a:p>
          <a:p>
            <a:pPr algn="l"/>
            <a:r>
              <a:rPr lang="en-US" sz="3200" dirty="0">
                <a:solidFill>
                  <a:srgbClr val="000001"/>
                </a:solidFill>
                <a:latin typeface="Times New Roman"/>
                <a:ea typeface="Times New Roman"/>
                <a:cs typeface="Times New Roman"/>
                <a:sym typeface="Times New Roman"/>
              </a:rPr>
              <a:t>References can take up a lot of space, so cite only the key references used in the study.</a:t>
            </a:r>
          </a:p>
        </p:txBody>
      </p:sp>
      <p:pic>
        <p:nvPicPr>
          <p:cNvPr id="60" name="Picture 59" descr="A diagram of different materials&#10;&#10;AI-generated content may be incorrect.">
            <a:extLst>
              <a:ext uri="{FF2B5EF4-FFF2-40B4-BE49-F238E27FC236}">
                <a16:creationId xmlns:a16="http://schemas.microsoft.com/office/drawing/2014/main" id="{2A226EDA-04F7-A914-9E8E-740F474498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0168" y="16293068"/>
            <a:ext cx="5051335" cy="38145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2" name="Picture 61" descr="A screenshot of a graph&#10;&#10;AI-generated content may be incorrect.">
            <a:extLst>
              <a:ext uri="{FF2B5EF4-FFF2-40B4-BE49-F238E27FC236}">
                <a16:creationId xmlns:a16="http://schemas.microsoft.com/office/drawing/2014/main" id="{2EE2DCB8-CF4A-1DDA-77FB-7C706E84A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27376" y="13833072"/>
            <a:ext cx="8739149" cy="6429332"/>
          </a:xfrm>
          <a:prstGeom prst="rect">
            <a:avLst/>
          </a:prstGeom>
        </p:spPr>
      </p:pic>
    </p:spTree>
    <p:extLst>
      <p:ext uri="{BB962C8B-B14F-4D97-AF65-F5344CB8AC3E}">
        <p14:creationId xmlns:p14="http://schemas.microsoft.com/office/powerpoint/2010/main" val="317111293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1905</TotalTime>
  <Words>442</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B Nazanin</vt:lpstr>
      <vt:lpstr>Calibri</vt:lpstr>
      <vt:lpstr>Calibri Light</vt:lpstr>
      <vt:lpstr>Libre Baskerville</vt:lpstr>
      <vt:lpstr>Times New Roman</vt:lpstr>
      <vt:lpstr>Times New Roman Bold</vt:lpstr>
      <vt:lpstr>Office 2013 - 2022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GreenPoster</dc:creator>
  <cp:lastModifiedBy>rahele fereidonnejad</cp:lastModifiedBy>
  <cp:revision>209</cp:revision>
  <dcterms:created xsi:type="dcterms:W3CDTF">2018-04-09T07:28:08Z</dcterms:created>
  <dcterms:modified xsi:type="dcterms:W3CDTF">2026-09-02T12:56:38Z</dcterms:modified>
</cp:coreProperties>
</file>